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59" r:id="rId4"/>
    <p:sldId id="261" r:id="rId5"/>
    <p:sldId id="262" r:id="rId6"/>
    <p:sldId id="263" r:id="rId7"/>
    <p:sldId id="266" r:id="rId8"/>
    <p:sldId id="264" r:id="rId9"/>
    <p:sldId id="265" r:id="rId10"/>
    <p:sldId id="267" r:id="rId11"/>
    <p:sldId id="269" r:id="rId12"/>
    <p:sldId id="268" r:id="rId13"/>
    <p:sldId id="271" r:id="rId14"/>
    <p:sldId id="270" r:id="rId15"/>
    <p:sldId id="257" r:id="rId16"/>
    <p:sldId id="25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\AppData\Local\Temp\ComparisonofRevenueandOtherSources10-3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Ben\AppData\Local\Temp\ComparisonofRevenueandOtherSources10-3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\AppData\Local\Temp\ComparisonofRevenueandOtherSources10-3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\Documents\Research%20Issues\School%20Finance\CO%20K12%20Funding%20Data%20Oct2011.xls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Ben\AppData\Local\Temp\ComparisonofAllProgramExpenditures10-1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\AppData\Local\Temp\ComparisonofInstructionalExpendituresbyLocation10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\AppData\Local\Temp\InstructionalProgramExpendituresbyObject10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\AppData\Local\Temp\SupportProgramExpenditures10-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400" b="1" i="0" baseline="0"/>
                </a:pPr>
                <a:endParaRPr lang="en-US"/>
              </a:p>
            </c:txPr>
            <c:showVal val="1"/>
            <c:showLeaderLines val="1"/>
          </c:dLbls>
          <c:cat>
            <c:strRef>
              <c:f>'Table IA'!$C$1023:$C$1026</c:f>
              <c:strCache>
                <c:ptCount val="4"/>
                <c:pt idx="0">
                  <c:v>Local Taxes</c:v>
                </c:pt>
                <c:pt idx="1">
                  <c:v>State Taxes</c:v>
                </c:pt>
                <c:pt idx="2">
                  <c:v>Federal Taxes</c:v>
                </c:pt>
                <c:pt idx="3">
                  <c:v>Bonded Debt</c:v>
                </c:pt>
              </c:strCache>
            </c:strRef>
          </c:cat>
          <c:val>
            <c:numRef>
              <c:f>'Table IA'!$D$1023:$D$1026</c:f>
              <c:numCache>
                <c:formatCode>"$"#,##0_);\("$"#,##0\)</c:formatCode>
                <c:ptCount val="4"/>
                <c:pt idx="0">
                  <c:v>3482215091.2000012</c:v>
                </c:pt>
                <c:pt idx="1">
                  <c:v>3874761686.8499999</c:v>
                </c:pt>
                <c:pt idx="2">
                  <c:v>744653559.66000021</c:v>
                </c:pt>
                <c:pt idx="3">
                  <c:v>600529742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Val val="1"/>
            <c:showLeaderLines val="1"/>
          </c:dLbls>
          <c:cat>
            <c:strRef>
              <c:f>'Table IA'!$D$1030:$D$1031</c:f>
              <c:strCache>
                <c:ptCount val="2"/>
                <c:pt idx="0">
                  <c:v>School Finance Act</c:v>
                </c:pt>
                <c:pt idx="1">
                  <c:v>Everything Else</c:v>
                </c:pt>
              </c:strCache>
            </c:strRef>
          </c:cat>
          <c:val>
            <c:numRef>
              <c:f>'Table IA'!$E$1030:$E$1031</c:f>
              <c:numCache>
                <c:formatCode>_("$"* #,##0_);_("$"* \(#,##0\);_("$"* "-"_);_(@_)</c:formatCode>
                <c:ptCount val="2"/>
                <c:pt idx="0">
                  <c:v>5587765303</c:v>
                </c:pt>
                <c:pt idx="1">
                  <c:v>3114394776.710001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aseline="0"/>
          </a:pPr>
          <a:endParaRPr lang="en-US"/>
        </a:p>
      </c:txPr>
    </c:legend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Val val="1"/>
          </c:dLbls>
          <c:val>
            <c:numRef>
              <c:f>'Table IA'!$G$1032:$G$1034</c:f>
              <c:numCache>
                <c:formatCode>"$"#,##0_);\("$"#,##0\)</c:formatCode>
                <c:ptCount val="3"/>
                <c:pt idx="0">
                  <c:v>10463.942724386839</c:v>
                </c:pt>
                <c:pt idx="1">
                  <c:v>10669.772900599566</c:v>
                </c:pt>
                <c:pt idx="2">
                  <c:v>11419.947769988477</c:v>
                </c:pt>
              </c:numCache>
            </c:numRef>
          </c:val>
        </c:ser>
        <c:shape val="cylinder"/>
        <c:axId val="67278336"/>
        <c:axId val="67280256"/>
        <c:axId val="0"/>
      </c:bar3DChart>
      <c:catAx>
        <c:axId val="67278336"/>
        <c:scaling>
          <c:orientation val="minMax"/>
        </c:scaling>
        <c:delete val="1"/>
        <c:axPos val="b"/>
        <c:tickLblPos val="nextTo"/>
        <c:crossAx val="67280256"/>
        <c:crosses val="autoZero"/>
        <c:auto val="1"/>
        <c:lblAlgn val="ctr"/>
        <c:lblOffset val="100"/>
      </c:catAx>
      <c:valAx>
        <c:axId val="67280256"/>
        <c:scaling>
          <c:orientation val="minMax"/>
          <c:max val="12000"/>
          <c:min val="9000"/>
        </c:scaling>
        <c:axPos val="l"/>
        <c:majorGridlines/>
        <c:numFmt formatCode="&quot;$&quot;#,##0_);\(&quot;$&quot;#,##0\)" sourceLinked="1"/>
        <c:tickLblPos val="nextTo"/>
        <c:crossAx val="67278336"/>
        <c:crosses val="autoZero"/>
        <c:crossBetween val="between"/>
        <c:majorUnit val="500"/>
        <c:minorUnit val="100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v>Total Spending</c:v>
          </c:tx>
          <c:val>
            <c:numRef>
              <c:f>('Colorado School Funding'!$C$5,'Colorado School Funding'!$F$5)</c:f>
              <c:numCache>
                <c:formatCode>"$"#,##0</c:formatCode>
                <c:ptCount val="2"/>
                <c:pt idx="0">
                  <c:v>9853.8734080822305</c:v>
                </c:pt>
                <c:pt idx="1">
                  <c:v>12260.737939228802</c:v>
                </c:pt>
              </c:numCache>
            </c:numRef>
          </c:val>
        </c:ser>
        <c:ser>
          <c:idx val="1"/>
          <c:order val="1"/>
          <c:tx>
            <c:v>Current Spending</c:v>
          </c:tx>
          <c:val>
            <c:numRef>
              <c:f>('Colorado School Funding'!$C$9,'Colorado School Funding'!$F$9)</c:f>
              <c:numCache>
                <c:formatCode>"$"#,##0</c:formatCode>
                <c:ptCount val="2"/>
                <c:pt idx="0">
                  <c:v>7719.8224210678018</c:v>
                </c:pt>
                <c:pt idx="1">
                  <c:v>8999.9591947311765</c:v>
                </c:pt>
              </c:numCache>
            </c:numRef>
          </c:val>
        </c:ser>
        <c:shape val="box"/>
        <c:axId val="75128832"/>
        <c:axId val="78684928"/>
        <c:axId val="0"/>
      </c:bar3DChart>
      <c:catAx>
        <c:axId val="75128832"/>
        <c:scaling>
          <c:orientation val="minMax"/>
        </c:scaling>
        <c:delete val="1"/>
        <c:axPos val="b"/>
        <c:tickLblPos val="nextTo"/>
        <c:crossAx val="78684928"/>
        <c:crosses val="autoZero"/>
        <c:auto val="1"/>
        <c:lblAlgn val="ctr"/>
        <c:lblOffset val="100"/>
      </c:catAx>
      <c:valAx>
        <c:axId val="78684928"/>
        <c:scaling>
          <c:orientation val="minMax"/>
        </c:scaling>
        <c:axPos val="l"/>
        <c:majorGridlines/>
        <c:numFmt formatCode="&quot;$&quot;#,##0" sourceLinked="1"/>
        <c:tickLblPos val="nextTo"/>
        <c:txPr>
          <a:bodyPr/>
          <a:lstStyle/>
          <a:p>
            <a:pPr>
              <a:defRPr b="1" i="0" baseline="0"/>
            </a:pPr>
            <a:endParaRPr lang="en-US"/>
          </a:p>
        </c:txPr>
        <c:crossAx val="751288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832212686897286"/>
          <c:y val="0.4359899085890126"/>
          <c:w val="0.19044191807484739"/>
          <c:h val="0.28893972305185989"/>
        </c:manualLayout>
      </c:layout>
      <c:txPr>
        <a:bodyPr/>
        <a:lstStyle/>
        <a:p>
          <a:pPr>
            <a:defRPr sz="1400" b="1" i="0" baseline="0"/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0.10108024691358025"/>
          <c:y val="0.10739639440189733"/>
          <c:w val="0.84104938271604934"/>
          <c:h val="0.81326754400500934"/>
        </c:manualLayout>
      </c:layout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Val val="1"/>
            <c:showPercent val="1"/>
          </c:dLbls>
          <c:val>
            <c:numRef>
              <c:f>IVC!$B$1023:$B$1026</c:f>
              <c:numCache>
                <c:formatCode>"$"#,##0_);\("$"#,##0\)</c:formatCode>
                <c:ptCount val="4"/>
                <c:pt idx="0">
                  <c:v>4449830725</c:v>
                </c:pt>
                <c:pt idx="1">
                  <c:v>3060550417</c:v>
                </c:pt>
                <c:pt idx="2">
                  <c:v>35797170</c:v>
                </c:pt>
                <c:pt idx="3">
                  <c:v>2672469470</c:v>
                </c:pt>
              </c:numCache>
            </c:numRef>
          </c:val>
        </c:ser>
      </c:pie3DChart>
    </c:plotArea>
    <c:plotVisOnly val="1"/>
  </c:chart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Percent val="1"/>
            <c:showLeaderLines val="1"/>
          </c:dLbls>
          <c:cat>
            <c:strRef>
              <c:f>IIIA!$B$1416:$B$1422</c:f>
              <c:strCache>
                <c:ptCount val="7"/>
                <c:pt idx="0">
                  <c:v>Elementary Sch</c:v>
                </c:pt>
                <c:pt idx="1">
                  <c:v>Middle Sch</c:v>
                </c:pt>
                <c:pt idx="2">
                  <c:v>Sr High Sch</c:v>
                </c:pt>
                <c:pt idx="3">
                  <c:v>Voc / Tech Sch</c:v>
                </c:pt>
                <c:pt idx="4">
                  <c:v>Online Sch</c:v>
                </c:pt>
                <c:pt idx="5">
                  <c:v>Combination Sch</c:v>
                </c:pt>
                <c:pt idx="6">
                  <c:v>Central / Districtwide</c:v>
                </c:pt>
              </c:strCache>
            </c:strRef>
          </c:cat>
          <c:val>
            <c:numRef>
              <c:f>IIIA!$C$1416:$C$1422</c:f>
              <c:numCache>
                <c:formatCode>"$"#,##0_);\("$"#,##0\)</c:formatCode>
                <c:ptCount val="7"/>
                <c:pt idx="0">
                  <c:v>1678065819</c:v>
                </c:pt>
                <c:pt idx="1">
                  <c:v>620477224</c:v>
                </c:pt>
                <c:pt idx="2">
                  <c:v>1030192996</c:v>
                </c:pt>
                <c:pt idx="3">
                  <c:v>32990101</c:v>
                </c:pt>
                <c:pt idx="4">
                  <c:v>42124035</c:v>
                </c:pt>
                <c:pt idx="5">
                  <c:v>407979214</c:v>
                </c:pt>
                <c:pt idx="6">
                  <c:v>572077078</c:v>
                </c:pt>
              </c:numCache>
            </c:numRef>
          </c:val>
        </c:ser>
        <c:ser>
          <c:idx val="1"/>
          <c:order val="1"/>
          <c:explosion val="25"/>
          <c:cat>
            <c:strRef>
              <c:f>IIIA!$B$1416:$B$1422</c:f>
              <c:strCache>
                <c:ptCount val="7"/>
                <c:pt idx="0">
                  <c:v>Elementary Sch</c:v>
                </c:pt>
                <c:pt idx="1">
                  <c:v>Middle Sch</c:v>
                </c:pt>
                <c:pt idx="2">
                  <c:v>Sr High Sch</c:v>
                </c:pt>
                <c:pt idx="3">
                  <c:v>Voc / Tech Sch</c:v>
                </c:pt>
                <c:pt idx="4">
                  <c:v>Online Sch</c:v>
                </c:pt>
                <c:pt idx="5">
                  <c:v>Combination Sch</c:v>
                </c:pt>
                <c:pt idx="6">
                  <c:v>Central / Districtwide</c:v>
                </c:pt>
              </c:strCache>
            </c:strRef>
          </c:cat>
          <c:val>
            <c:numRef>
              <c:f>IIIA!$D$1416:$D$1422</c:f>
              <c:numCache>
                <c:formatCode>0%</c:formatCode>
                <c:ptCount val="7"/>
                <c:pt idx="0">
                  <c:v>0.3827786545246108</c:v>
                </c:pt>
                <c:pt idx="1">
                  <c:v>0.14153523316947172</c:v>
                </c:pt>
                <c:pt idx="2">
                  <c:v>0.23499429190718635</c:v>
                </c:pt>
                <c:pt idx="3">
                  <c:v>7.5252748315535632E-3</c:v>
                </c:pt>
                <c:pt idx="4">
                  <c:v>9.6087896302282129E-3</c:v>
                </c:pt>
                <c:pt idx="5">
                  <c:v>9.3062937603955953E-2</c:v>
                </c:pt>
                <c:pt idx="6">
                  <c:v>0.13049481833299342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="1"/>
          </a:pPr>
          <a:endParaRPr lang="en-US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Percent val="1"/>
            <c:showLeaderLines val="1"/>
          </c:dLbls>
          <c:cat>
            <c:strRef>
              <c:f>IVA!$B$1023:$B$1028</c:f>
              <c:strCache>
                <c:ptCount val="6"/>
                <c:pt idx="0">
                  <c:v>Salaries</c:v>
                </c:pt>
                <c:pt idx="1">
                  <c:v>Benefits</c:v>
                </c:pt>
                <c:pt idx="2">
                  <c:v>Purchased Svcs</c:v>
                </c:pt>
                <c:pt idx="3">
                  <c:v>Supplies</c:v>
                </c:pt>
                <c:pt idx="4">
                  <c:v>Capital</c:v>
                </c:pt>
                <c:pt idx="5">
                  <c:v>Other</c:v>
                </c:pt>
              </c:strCache>
            </c:strRef>
          </c:cat>
          <c:val>
            <c:numRef>
              <c:f>IVA!$C$1023:$C$1028</c:f>
              <c:numCache>
                <c:formatCode>"$"#,##0</c:formatCode>
                <c:ptCount val="6"/>
                <c:pt idx="0">
                  <c:v>3059053410</c:v>
                </c:pt>
                <c:pt idx="1">
                  <c:v>724107986</c:v>
                </c:pt>
                <c:pt idx="2">
                  <c:v>269002511</c:v>
                </c:pt>
                <c:pt idx="3">
                  <c:v>274122107</c:v>
                </c:pt>
                <c:pt idx="4">
                  <c:v>65744094</c:v>
                </c:pt>
                <c:pt idx="5">
                  <c:v>57800617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="1"/>
          </a:pPr>
          <a:endParaRPr lang="en-US"/>
        </a:p>
      </c:txPr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1.0876392170681331E-2"/>
          <c:y val="1.6609322404235839E-2"/>
          <c:w val="0.67157144098441046"/>
          <c:h val="0.9667813551915283"/>
        </c:manualLayout>
      </c:layout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Percent val="1"/>
            <c:showLeaderLines val="1"/>
          </c:dLbls>
          <c:cat>
            <c:strRef>
              <c:f>IVB!$B$1031:$B$1037</c:f>
              <c:strCache>
                <c:ptCount val="7"/>
                <c:pt idx="0">
                  <c:v>Student Services</c:v>
                </c:pt>
                <c:pt idx="1">
                  <c:v>Instruction Support</c:v>
                </c:pt>
                <c:pt idx="2">
                  <c:v>Administration</c:v>
                </c:pt>
                <c:pt idx="3">
                  <c:v>Maintenance</c:v>
                </c:pt>
                <c:pt idx="4">
                  <c:v>Transportation</c:v>
                </c:pt>
                <c:pt idx="5">
                  <c:v>Food Services</c:v>
                </c:pt>
                <c:pt idx="6">
                  <c:v>Other</c:v>
                </c:pt>
              </c:strCache>
            </c:strRef>
          </c:cat>
          <c:val>
            <c:numRef>
              <c:f>IVB!$C$1031:$C$1037</c:f>
              <c:numCache>
                <c:formatCode>"$"#,##0</c:formatCode>
                <c:ptCount val="7"/>
                <c:pt idx="0">
                  <c:v>365057304</c:v>
                </c:pt>
                <c:pt idx="1">
                  <c:v>433916410</c:v>
                </c:pt>
                <c:pt idx="2">
                  <c:v>616968041.21999991</c:v>
                </c:pt>
                <c:pt idx="3">
                  <c:v>724594922</c:v>
                </c:pt>
                <c:pt idx="4">
                  <c:v>244466068</c:v>
                </c:pt>
                <c:pt idx="5">
                  <c:v>253176878</c:v>
                </c:pt>
                <c:pt idx="6">
                  <c:v>422370793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="1"/>
          </a:pPr>
          <a:endParaRPr lang="en-US"/>
        </a:p>
      </c:txPr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0.03704</cdr:x>
      <cdr:y>0.84847</cdr:y>
    </cdr:from>
    <cdr:to>
      <cdr:x>0.97222</cdr:x>
      <cdr:y>0.98316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4800" y="3840162"/>
          <a:ext cx="7696200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0.01852</cdr:x>
      <cdr:y>0.86531</cdr:y>
    </cdr:from>
    <cdr:to>
      <cdr:x>0.99074</cdr:x>
      <cdr:y>0.98316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52400" y="3916362"/>
          <a:ext cx="80010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 rtl="0"/>
          <a:r>
            <a:rPr lang="en-US" sz="3200" b="1" kern="1200" dirty="0" smtClean="0">
              <a:solidFill>
                <a:schemeClr val="tx1"/>
              </a:solidFill>
            </a:rPr>
            <a:t>“PPR” (Per-Pupil Revenue)</a:t>
          </a:r>
          <a:endParaRPr lang="en-US" sz="3200" b="1" kern="1200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0.68519</cdr:x>
      <cdr:y>0.74746</cdr:y>
    </cdr:from>
    <cdr:to>
      <cdr:x>1</cdr:x>
      <cdr:y>0.83164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638800" y="3382962"/>
          <a:ext cx="25908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2000" b="1" dirty="0" smtClean="0">
              <a:solidFill>
                <a:srgbClr val="FFFF00"/>
              </a:solidFill>
            </a:rPr>
            <a:t>Instruction</a:t>
          </a:r>
          <a:endParaRPr lang="en-US" sz="2000" b="1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0.05556</cdr:x>
      <cdr:y>0.76429</cdr:y>
    </cdr:from>
    <cdr:to>
      <cdr:x>0.21296</cdr:x>
      <cdr:y>0.84847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57200" y="3459162"/>
          <a:ext cx="12954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rgbClr val="FFFF00"/>
              </a:solidFill>
            </a:rPr>
            <a:t>Support</a:t>
          </a:r>
          <a:endParaRPr lang="en-US" sz="2000" b="1" dirty="0">
            <a:solidFill>
              <a:srgbClr val="FFFF0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2B91615-909D-4CF6-AA7F-A18D366EEECB}" type="datetimeFigureOut">
              <a:rPr lang="en-US" smtClean="0"/>
              <a:t>11/14/2011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AEE0E8E-DF68-4AC4-ADC0-40EBAF5E80E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B91615-909D-4CF6-AA7F-A18D366EEECB}" type="datetimeFigureOut">
              <a:rPr lang="en-US" smtClean="0"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EE0E8E-DF68-4AC4-ADC0-40EBAF5E80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B91615-909D-4CF6-AA7F-A18D366EEECB}" type="datetimeFigureOut">
              <a:rPr lang="en-US" smtClean="0"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EE0E8E-DF68-4AC4-ADC0-40EBAF5E80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B91615-909D-4CF6-AA7F-A18D366EEECB}" type="datetimeFigureOut">
              <a:rPr lang="en-US" smtClean="0"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EE0E8E-DF68-4AC4-ADC0-40EBAF5E80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2B91615-909D-4CF6-AA7F-A18D366EEECB}" type="datetimeFigureOut">
              <a:rPr lang="en-US" smtClean="0"/>
              <a:t>11/14/2011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AEE0E8E-DF68-4AC4-ADC0-40EBAF5E80E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B91615-909D-4CF6-AA7F-A18D366EEECB}" type="datetimeFigureOut">
              <a:rPr lang="en-US" smtClean="0"/>
              <a:t>11/14/2011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AEE0E8E-DF68-4AC4-ADC0-40EBAF5E80E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B91615-909D-4CF6-AA7F-A18D366EEECB}" type="datetimeFigureOut">
              <a:rPr lang="en-US" smtClean="0"/>
              <a:t>11/14/2011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AEE0E8E-DF68-4AC4-ADC0-40EBAF5E80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B91615-909D-4CF6-AA7F-A18D366EEECB}" type="datetimeFigureOut">
              <a:rPr lang="en-US" smtClean="0"/>
              <a:t>11/14/2011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EE0E8E-DF68-4AC4-ADC0-40EBAF5E80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B91615-909D-4CF6-AA7F-A18D366EEECB}" type="datetimeFigureOut">
              <a:rPr lang="en-US" smtClean="0"/>
              <a:t>11/14/2011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EE0E8E-DF68-4AC4-ADC0-40EBAF5E80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2B91615-909D-4CF6-AA7F-A18D366EEECB}" type="datetimeFigureOut">
              <a:rPr lang="en-US" smtClean="0"/>
              <a:t>11/14/2011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AEE0E8E-DF68-4AC4-ADC0-40EBAF5E80E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2B91615-909D-4CF6-AA7F-A18D366EEECB}" type="datetimeFigureOut">
              <a:rPr lang="en-US" smtClean="0"/>
              <a:t>11/14/2011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AEE0E8E-DF68-4AC4-ADC0-40EBAF5E80E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92B91615-909D-4CF6-AA7F-A18D366EEECB}" type="datetimeFigureOut">
              <a:rPr lang="en-US" smtClean="0"/>
              <a:t>11/14/2011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AEE0E8E-DF68-4AC4-ADC0-40EBAF5E80E3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e.state.co.us/index_finance.htm" TargetMode="External"/><Relationship Id="rId2" Type="http://schemas.openxmlformats.org/officeDocument/2006/relationships/hyperlink" Target="http://education.i2i.org/2010/12/the-citizens-budget-k-12-funding-issue-brief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ces.ed.gov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Colorado K-12 Funding: Follow the Money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2819400"/>
            <a:ext cx="6788834" cy="1752600"/>
          </a:xfrm>
        </p:spPr>
        <p:txBody>
          <a:bodyPr>
            <a:noAutofit/>
          </a:bodyPr>
          <a:lstStyle/>
          <a:p>
            <a:r>
              <a:rPr lang="en-US" dirty="0" smtClean="0"/>
              <a:t>“School Funding in Plain English”</a:t>
            </a:r>
          </a:p>
          <a:p>
            <a:r>
              <a:rPr lang="en-US" dirty="0" smtClean="0"/>
              <a:t>Ben DeGrow</a:t>
            </a:r>
          </a:p>
          <a:p>
            <a:r>
              <a:rPr lang="en-US" dirty="0" smtClean="0"/>
              <a:t>Independence Institute</a:t>
            </a:r>
          </a:p>
          <a:p>
            <a:r>
              <a:rPr lang="en-US" dirty="0" smtClean="0"/>
              <a:t>November 14, 2011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Instruction, By Location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Instruction, By Object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 Spending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533400" y="1744265"/>
          <a:ext cx="7543800" cy="44279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Independence Institute</a:t>
            </a:r>
          </a:p>
          <a:p>
            <a:pPr lvl="1"/>
            <a:r>
              <a:rPr lang="en-US" dirty="0" smtClean="0"/>
              <a:t>Citizens’ Budget</a:t>
            </a:r>
            <a:r>
              <a:rPr lang="en-US" dirty="0" smtClean="0"/>
              <a:t>, K-12 Funding Chapter 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http://education.i2i.org/2010/12/the-citizens-budget-k-12-funding-issue-brief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Other</a:t>
            </a:r>
          </a:p>
          <a:p>
            <a:pPr lvl="1"/>
            <a:r>
              <a:rPr lang="en-US" sz="2400" dirty="0" smtClean="0"/>
              <a:t>CDE, </a:t>
            </a:r>
            <a:r>
              <a:rPr lang="en-US" sz="2400" dirty="0" smtClean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www.cde.state.co.us/index_finance.htm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US Dept of Education, </a:t>
            </a:r>
            <a:r>
              <a:rPr lang="en-US" sz="2400" dirty="0" smtClean="0">
                <a:hlinkClick r:id="rId4"/>
              </a:rPr>
              <a:t>http://nces.ed.gov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Much Reaches the Student?</a:t>
            </a:r>
            <a:endParaRPr lang="en-US" dirty="0"/>
          </a:p>
        </p:txBody>
      </p:sp>
      <p:pic>
        <p:nvPicPr>
          <p:cNvPr id="5" name="Content Placeholder 4" descr="QuestionMar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0400" y="1988979"/>
            <a:ext cx="2743200" cy="384048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 the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"...money is used so loosely in public education—in ways that few understand and that lack plausible connections to student learning—that </a:t>
            </a:r>
            <a:r>
              <a:rPr lang="en-US" b="1" i="1" dirty="0" smtClean="0"/>
              <a:t>no one can say how much money, if used optimally, would be enough</a:t>
            </a:r>
            <a:r>
              <a:rPr lang="en-US" i="1" dirty="0" smtClean="0"/>
              <a:t>." </a:t>
            </a:r>
            <a:endParaRPr lang="en-US" i="1" dirty="0" smtClean="0"/>
          </a:p>
          <a:p>
            <a:endParaRPr lang="en-US" sz="2400" i="1" dirty="0" smtClean="0"/>
          </a:p>
          <a:p>
            <a:r>
              <a:rPr lang="en-US" sz="2400" i="1" dirty="0" smtClean="0"/>
              <a:t>- </a:t>
            </a:r>
            <a:r>
              <a:rPr lang="en-US" sz="2400" i="1" dirty="0" smtClean="0"/>
              <a:t>Dr. Paul Hill, Center on Reinventing Public Education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Policy 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http://Education.i2i.org</a:t>
            </a:r>
          </a:p>
          <a:p>
            <a:r>
              <a:rPr lang="en-US" b="1" dirty="0" smtClean="0"/>
              <a:t>http://www.SchoolChoiceforKids.org</a:t>
            </a:r>
          </a:p>
          <a:p>
            <a:r>
              <a:rPr lang="en-US" b="1" dirty="0" smtClean="0"/>
              <a:t>http://www.EdIsWatching.org</a:t>
            </a:r>
          </a:p>
          <a:p>
            <a:r>
              <a:rPr lang="en-US" b="1" dirty="0" smtClean="0"/>
              <a:t>http://www.IndependentTeachers.org</a:t>
            </a:r>
          </a:p>
          <a:p>
            <a:endParaRPr lang="en-US" dirty="0" smtClean="0"/>
          </a:p>
          <a:p>
            <a:pPr algn="ctr"/>
            <a:endParaRPr lang="en-US" dirty="0"/>
          </a:p>
        </p:txBody>
      </p:sp>
      <p:pic>
        <p:nvPicPr>
          <p:cNvPr id="4" name="Picture 3" descr="EPC-new log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3962400"/>
            <a:ext cx="3676650" cy="23145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Money Pot: 2009-10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676400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" y="5638800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$8.7 Billion </a:t>
            </a:r>
          </a:p>
          <a:p>
            <a:pPr algn="ctr"/>
            <a:r>
              <a:rPr lang="en-US" sz="1600" dirty="0" smtClean="0"/>
              <a:t>(Source: </a:t>
            </a:r>
            <a:r>
              <a:rPr lang="en-US" sz="1600" dirty="0" err="1" smtClean="0"/>
              <a:t>Colo</a:t>
            </a:r>
            <a:r>
              <a:rPr lang="en-US" sz="1600" dirty="0" smtClean="0"/>
              <a:t> Dept of Education)</a:t>
            </a:r>
            <a:endParaRPr lang="en-US" sz="1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 Finance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2773363"/>
          </a:xfrm>
        </p:spPr>
        <p:txBody>
          <a:bodyPr>
            <a:normAutofit/>
          </a:bodyPr>
          <a:lstStyle/>
          <a:p>
            <a:r>
              <a:rPr lang="en-US" dirty="0" smtClean="0"/>
              <a:t>“Formula” Funding / Per Pupil Revenue</a:t>
            </a:r>
          </a:p>
          <a:p>
            <a:pPr lvl="1"/>
            <a:r>
              <a:rPr lang="en-US" dirty="0" smtClean="0"/>
              <a:t>October 1 Count (5-yr </a:t>
            </a:r>
            <a:r>
              <a:rPr lang="en-US" dirty="0" err="1" smtClean="0"/>
              <a:t>avg</a:t>
            </a:r>
            <a:r>
              <a:rPr lang="en-US" dirty="0" smtClean="0"/>
              <a:t> = “Phantoms”)</a:t>
            </a:r>
          </a:p>
          <a:p>
            <a:pPr lvl="1"/>
            <a:r>
              <a:rPr lang="en-US" dirty="0" smtClean="0"/>
              <a:t>Formula:</a:t>
            </a:r>
          </a:p>
          <a:p>
            <a:pPr lvl="2"/>
            <a:r>
              <a:rPr lang="en-US" dirty="0" smtClean="0"/>
              <a:t>Size, Cost of living, At-risk students</a:t>
            </a:r>
          </a:p>
          <a:p>
            <a:pPr lvl="2"/>
            <a:r>
              <a:rPr lang="en-US" dirty="0" smtClean="0"/>
              <a:t>Wide </a:t>
            </a:r>
            <a:r>
              <a:rPr lang="en-US" dirty="0" smtClean="0"/>
              <a:t>range = $6,137 to $13,794 (2011-12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Local $ = Foundation / State $ = Backfill (2/3)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Dump Truck Backfil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4495800"/>
            <a:ext cx="2971800" cy="201091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 Finance Act: 2009-10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Else Is There?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Categorical Programs </a:t>
            </a:r>
          </a:p>
          <a:p>
            <a:pPr lvl="1"/>
            <a:r>
              <a:rPr lang="en-US" dirty="0" smtClean="0"/>
              <a:t>SPED, ELL, Gifted, Transportation, Vocational,      Health Services,  “Small Attendance Centers”</a:t>
            </a:r>
          </a:p>
          <a:p>
            <a:pPr lvl="1">
              <a:buNone/>
            </a:pPr>
            <a:endParaRPr lang="en-US" sz="1600" dirty="0" smtClean="0"/>
          </a:p>
          <a:p>
            <a:r>
              <a:rPr lang="en-US" dirty="0" smtClean="0"/>
              <a:t>Local Mill Levy Overrides</a:t>
            </a:r>
          </a:p>
          <a:p>
            <a:pPr>
              <a:buNone/>
            </a:pPr>
            <a:endParaRPr lang="en-US" sz="1600" dirty="0" smtClean="0"/>
          </a:p>
          <a:p>
            <a:r>
              <a:rPr lang="en-US" dirty="0" smtClean="0"/>
              <a:t>Federal Programs (Title I &amp; many more)</a:t>
            </a:r>
          </a:p>
          <a:p>
            <a:endParaRPr lang="en-US" sz="1600" dirty="0" smtClean="0"/>
          </a:p>
          <a:p>
            <a:r>
              <a:rPr lang="en-US" dirty="0" smtClean="0"/>
              <a:t>Capital Construction</a:t>
            </a:r>
            <a:endParaRPr lang="en-US" sz="1600" dirty="0" smtClean="0"/>
          </a:p>
          <a:p>
            <a:pPr lvl="1"/>
            <a:r>
              <a:rPr lang="en-US" dirty="0" smtClean="0"/>
              <a:t>BEST matching grant program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 tax funding per student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/>
          <p:cNvGraphicFramePr/>
          <p:nvPr/>
        </p:nvGraphicFramePr>
        <p:xfrm>
          <a:off x="762000" y="1676400"/>
          <a:ext cx="6781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81200" y="61722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Fall Count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038600" y="61722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ADM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867400" y="6172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ADA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Hidden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Taxpayer-Funded Pension Promises</a:t>
            </a:r>
          </a:p>
          <a:p>
            <a:pPr lvl="1"/>
            <a:r>
              <a:rPr lang="en-US" dirty="0" smtClean="0"/>
              <a:t>“Deferred compensation” …</a:t>
            </a:r>
            <a:endParaRPr lang="en-US" dirty="0"/>
          </a:p>
        </p:txBody>
      </p:sp>
      <p:pic>
        <p:nvPicPr>
          <p:cNvPr id="4" name="Picture 3" descr="Money Ba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3200400"/>
            <a:ext cx="3657600" cy="2609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Decade of More Spending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066800" y="1676400"/>
          <a:ext cx="6781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81200" y="61722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1999-2000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962400" y="61722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2009-2010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791200" y="5867400"/>
            <a:ext cx="297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Source: CDE, Adjusted for Inflation</a:t>
            </a:r>
            <a:endParaRPr lang="en-US" sz="1400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the Money Go?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228</TotalTime>
  <Words>300</Words>
  <Application>Microsoft Office PowerPoint</Application>
  <PresentationFormat>On-screen Show (4:3)</PresentationFormat>
  <Paragraphs>60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Foundry</vt:lpstr>
      <vt:lpstr>Colorado K-12 Funding: Follow the Money</vt:lpstr>
      <vt:lpstr>The Money Pot: 2009-10</vt:lpstr>
      <vt:lpstr>School Finance Act</vt:lpstr>
      <vt:lpstr>School Finance Act: 2009-10</vt:lpstr>
      <vt:lpstr>What Else Is There?</vt:lpstr>
      <vt:lpstr>CO tax funding per student</vt:lpstr>
      <vt:lpstr>Hidden Costs</vt:lpstr>
      <vt:lpstr>A Decade of More Spending</vt:lpstr>
      <vt:lpstr>Where Does the Money Go?</vt:lpstr>
      <vt:lpstr>Instruction, By Location</vt:lpstr>
      <vt:lpstr>Instruction, By Object</vt:lpstr>
      <vt:lpstr>Support Spending</vt:lpstr>
      <vt:lpstr>Resources</vt:lpstr>
      <vt:lpstr>How Much Reaches the Student?</vt:lpstr>
      <vt:lpstr>Fix the System</vt:lpstr>
      <vt:lpstr>Education Policy Center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Ben</dc:creator>
  <cp:lastModifiedBy>Ben</cp:lastModifiedBy>
  <cp:revision>31</cp:revision>
  <dcterms:created xsi:type="dcterms:W3CDTF">2011-11-14T19:30:51Z</dcterms:created>
  <dcterms:modified xsi:type="dcterms:W3CDTF">2011-11-14T23:18:56Z</dcterms:modified>
</cp:coreProperties>
</file>